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0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9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300" r:id="rId31"/>
    <p:sldId id="299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6" r:id="rId41"/>
    <p:sldId id="297" r:id="rId42"/>
    <p:sldId id="293" r:id="rId43"/>
    <p:sldId id="294" r:id="rId44"/>
    <p:sldId id="295" r:id="rId45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55C4F-56C0-42E8-8D47-65724BDE21BF}" type="datetimeFigureOut">
              <a:rPr lang="en-US"/>
              <a:pPr/>
              <a:t>5/5/2010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681641-F510-4B32-B5CA-885F89E363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27CFCA-B96F-457A-BA75-8684CECBB5E6}" type="datetimeFigureOut">
              <a:rPr lang="en-US"/>
              <a:pPr/>
              <a:t>5/5/2010</a:t>
            </a:fld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7875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744"/>
            <a:ext cx="5486400" cy="413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404A44-DA2A-4B38-B7E6-043968DFBA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7F53A-688E-470F-B658-F095DC359BBA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C497C-4440-4941-BF7D-91750656E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8CB5-B63B-407F-9951-D02D7309B863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E7B0-29E3-4D97-92CD-1F0DD2D98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10F4-59FE-4CB0-B565-22415E615CD8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165FC-27CB-4773-97A8-E1BCB9273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EDCF-ED0E-4B0A-94AD-DCAF95961955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A8C7-162C-45F7-BC96-BCE1BF848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4852-D1EF-4766-8945-50F83E5318FD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B7A4-9DBE-4F98-A0F3-468D5920F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75C59-E5A9-440E-B0F9-74C874602738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52E8-634B-4EFF-9201-23C37F25B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3632-0C0E-4F42-93CA-4F3E79672705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DF28C-D326-4BD1-AF8F-C2CF7DFDF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E5FA-7D43-46A9-8ED8-B392A1285C80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3A29-4475-4A40-A212-0D7892BE5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1A334-0C5A-4EC5-BEA8-3EFBCDA73ECB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303FC-21E1-4CED-8EA2-435F2ED58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6BA7-ABE1-4A73-A17F-6B531EA96ADB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190BA-2235-4EBB-B1F6-615703255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C0AE5-8382-4DF2-AE0B-6746DD12F22C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02390-967A-4C55-8520-4916D1290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941616-C1B4-4DDB-BBBD-BBCBCB3AAE50}" type="datetimeFigureOut">
              <a:rPr lang="en-US"/>
              <a:pPr>
                <a:defRPr/>
              </a:pPr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8660D2-B637-4E16-A010-880F891D1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ECDED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ECDED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ECDED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ECDED4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ECDED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Before class starts, </a:t>
            </a:r>
            <a:r>
              <a:rPr lang="en-US" dirty="0" smtClean="0"/>
              <a:t>Get a piece of paper and title it Ch 19 Notes – Acids &amp; Bases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→  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NaOH → Na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495800" y="1524000"/>
            <a:ext cx="609600" cy="60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486400" y="2895600"/>
            <a:ext cx="762000" cy="53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048000" y="2209800"/>
            <a:ext cx="1054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895600" y="3581400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[With </a:t>
            </a:r>
            <a:r>
              <a:rPr lang="en-US" sz="2800" b="1" dirty="0">
                <a:solidFill>
                  <a:schemeClr val="bg1"/>
                </a:solidFill>
              </a:rPr>
              <a:t>the Arrhenius definitions only compounds with </a:t>
            </a:r>
            <a:r>
              <a:rPr lang="en-US" sz="2800" b="1" u="sng" dirty="0">
                <a:solidFill>
                  <a:schemeClr val="bg1"/>
                </a:solidFill>
              </a:rPr>
              <a:t>hydrogen</a:t>
            </a:r>
            <a:r>
              <a:rPr lang="en-US" sz="2800" b="1" dirty="0">
                <a:solidFill>
                  <a:schemeClr val="bg1"/>
                </a:solidFill>
              </a:rPr>
              <a:t> can be acids and only compounds with </a:t>
            </a:r>
            <a:r>
              <a:rPr lang="en-US" sz="2800" b="1" u="sng" dirty="0">
                <a:solidFill>
                  <a:schemeClr val="bg1"/>
                </a:solidFill>
              </a:rPr>
              <a:t>hydroxide</a:t>
            </a:r>
            <a:r>
              <a:rPr lang="en-US" sz="2800" b="1" dirty="0">
                <a:solidFill>
                  <a:schemeClr val="bg1"/>
                </a:solidFill>
              </a:rPr>
              <a:t> can be bases.  This definition sometimes leaves out compounds that also seem to act like bases, so two other chemists came up with a new definition for a base</a:t>
            </a:r>
            <a:r>
              <a:rPr lang="en-US" sz="2800" b="1" dirty="0" smtClean="0">
                <a:solidFill>
                  <a:schemeClr val="bg1"/>
                </a:solidFill>
              </a:rPr>
              <a:t>.]  </a:t>
            </a:r>
            <a:r>
              <a:rPr lang="en-US" sz="2800" b="1" dirty="0">
                <a:solidFill>
                  <a:schemeClr val="bg1"/>
                </a:solidFill>
              </a:rPr>
              <a:t>The </a:t>
            </a:r>
            <a:r>
              <a:rPr lang="en-US" sz="2800" b="1" dirty="0" err="1">
                <a:solidFill>
                  <a:schemeClr val="bg1"/>
                </a:solidFill>
              </a:rPr>
              <a:t>Bronsted</a:t>
            </a:r>
            <a:r>
              <a:rPr lang="en-US" sz="2800" b="1" dirty="0">
                <a:solidFill>
                  <a:schemeClr val="bg1"/>
                </a:solidFill>
              </a:rPr>
              <a:t>-Lowry definition for a base is that it is an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u="sng" dirty="0">
                <a:solidFill>
                  <a:schemeClr val="bg1"/>
                </a:solidFill>
              </a:rPr>
              <a:t>acceptor</a:t>
            </a:r>
            <a:r>
              <a:rPr lang="en-US" sz="2800" b="1" dirty="0">
                <a:solidFill>
                  <a:schemeClr val="bg1"/>
                </a:solidFill>
              </a:rPr>
              <a:t>.  The definition of an acid is still the </a:t>
            </a:r>
            <a:r>
              <a:rPr lang="en-US" sz="2800" b="1" u="sng" dirty="0">
                <a:solidFill>
                  <a:schemeClr val="bg1"/>
                </a:solidFill>
              </a:rPr>
              <a:t>same</a:t>
            </a:r>
            <a:r>
              <a:rPr lang="en-US" sz="2800" b="1" dirty="0">
                <a:solidFill>
                  <a:schemeClr val="bg1"/>
                </a:solidFill>
              </a:rPr>
              <a:t> as for Arrhenius - an acid gives off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2743200" y="2133600"/>
            <a:ext cx="1676400" cy="2209800"/>
          </a:xfrm>
          <a:prstGeom prst="curvedUpArrow">
            <a:avLst>
              <a:gd name="adj1" fmla="val 20000"/>
              <a:gd name="adj2" fmla="val 40000"/>
              <a:gd name="adj3" fmla="val 439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2743200" y="2133600"/>
            <a:ext cx="1676400" cy="2209800"/>
          </a:xfrm>
          <a:prstGeom prst="curvedUpArrow">
            <a:avLst>
              <a:gd name="adj1" fmla="val 20000"/>
              <a:gd name="adj2" fmla="val 40000"/>
              <a:gd name="adj3" fmla="val 439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133600" y="10668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581400" y="10668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In the above reaction the </a:t>
            </a:r>
            <a:r>
              <a:rPr lang="en-US" sz="2800" b="1" u="sng">
                <a:solidFill>
                  <a:schemeClr val="bg1"/>
                </a:solidFill>
              </a:rPr>
              <a:t>HCl</a:t>
            </a:r>
            <a:r>
              <a:rPr lang="en-US" sz="2800" b="1">
                <a:solidFill>
                  <a:schemeClr val="bg1"/>
                </a:solidFill>
              </a:rPr>
              <a:t> gives off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and the </a:t>
            </a:r>
            <a:r>
              <a:rPr lang="en-US" sz="2800" b="1" u="sng">
                <a:solidFill>
                  <a:schemeClr val="bg1"/>
                </a:solidFill>
              </a:rPr>
              <a:t>NH</a:t>
            </a:r>
            <a:r>
              <a:rPr lang="en-US" sz="2800" b="1" u="sng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takes the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.  Therefore, HCl is an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and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is a </a:t>
            </a:r>
            <a:r>
              <a:rPr lang="en-US" sz="2800" b="1" u="sng">
                <a:solidFill>
                  <a:schemeClr val="bg1"/>
                </a:solidFill>
              </a:rPr>
              <a:t>base</a:t>
            </a:r>
            <a:r>
              <a:rPr lang="en-US" sz="2800" b="1">
                <a:solidFill>
                  <a:schemeClr val="bg1"/>
                </a:solidFill>
              </a:rPr>
              <a:t>.  Now watch what happens when the reaction above is reversed: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→ 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048000" y="2209800"/>
            <a:ext cx="914400" cy="1905000"/>
          </a:xfrm>
          <a:prstGeom prst="curvedUpArrow">
            <a:avLst>
              <a:gd name="adj1" fmla="val 20000"/>
              <a:gd name="adj2" fmla="val 40000"/>
              <a:gd name="adj3" fmla="val 694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→ 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3048000" y="2209800"/>
            <a:ext cx="914400" cy="1905000"/>
          </a:xfrm>
          <a:prstGeom prst="curvedUpArrow">
            <a:avLst>
              <a:gd name="adj1" fmla="val 20000"/>
              <a:gd name="adj2" fmla="val 40000"/>
              <a:gd name="adj3" fmla="val 694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133600" y="11430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670300" y="11430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Now the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gives off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(is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) and </a:t>
            </a:r>
            <a:r>
              <a:rPr lang="en-US" sz="2800" b="1" dirty="0" err="1">
                <a:solidFill>
                  <a:schemeClr val="bg1"/>
                </a:solidFill>
              </a:rPr>
              <a:t>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accepts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(is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).  </a:t>
            </a:r>
            <a:r>
              <a:rPr lang="en-US" sz="2800" b="1" dirty="0" smtClean="0">
                <a:solidFill>
                  <a:schemeClr val="bg1"/>
                </a:solidFill>
              </a:rPr>
              <a:t>[Notice </a:t>
            </a:r>
            <a:r>
              <a:rPr lang="en-US" sz="2800" b="1" dirty="0">
                <a:solidFill>
                  <a:schemeClr val="bg1"/>
                </a:solidFill>
              </a:rPr>
              <a:t>how the </a:t>
            </a:r>
            <a:r>
              <a:rPr lang="en-US" sz="2800" b="1" dirty="0" err="1">
                <a:solidFill>
                  <a:schemeClr val="bg1"/>
                </a:solidFill>
              </a:rPr>
              <a:t>HCl</a:t>
            </a:r>
            <a:r>
              <a:rPr lang="en-US" sz="2800" b="1" dirty="0">
                <a:solidFill>
                  <a:schemeClr val="bg1"/>
                </a:solidFill>
              </a:rPr>
              <a:t> starts as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 and makes </a:t>
            </a:r>
            <a:r>
              <a:rPr lang="en-US" sz="2800" b="1" dirty="0" err="1">
                <a:solidFill>
                  <a:schemeClr val="bg1"/>
                </a:solidFill>
              </a:rPr>
              <a:t>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which is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, and 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 starts as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 and makes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which is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 smtClean="0">
                <a:solidFill>
                  <a:schemeClr val="bg1"/>
                </a:solidFill>
              </a:rPr>
              <a:t>.]  </a:t>
            </a:r>
            <a:r>
              <a:rPr lang="en-US" sz="2800" b="1" dirty="0">
                <a:solidFill>
                  <a:schemeClr val="bg1"/>
                </a:solidFill>
              </a:rPr>
              <a:t>This makes </a:t>
            </a:r>
            <a:r>
              <a:rPr lang="en-US" sz="2800" b="1" dirty="0" err="1">
                <a:solidFill>
                  <a:schemeClr val="bg1"/>
                </a:solidFill>
              </a:rPr>
              <a:t>HCl</a:t>
            </a:r>
            <a:r>
              <a:rPr lang="en-US" sz="2800" b="1" dirty="0">
                <a:solidFill>
                  <a:schemeClr val="bg1"/>
                </a:solidFill>
              </a:rPr>
              <a:t> and </a:t>
            </a:r>
            <a:r>
              <a:rPr lang="en-US" sz="2800" b="1" dirty="0" err="1">
                <a:solidFill>
                  <a:schemeClr val="bg1"/>
                </a:solidFill>
              </a:rPr>
              <a:t>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and 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 and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u="sng" dirty="0">
                <a:solidFill>
                  <a:schemeClr val="bg1"/>
                </a:solidFill>
              </a:rPr>
              <a:t>conjugate</a:t>
            </a:r>
            <a:r>
              <a:rPr lang="en-US" sz="2800" b="1" dirty="0">
                <a:solidFill>
                  <a:schemeClr val="bg1"/>
                </a:solidFill>
              </a:rPr>
              <a:t> acid-base pairs.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Another interesting conjugate acid-base effect happens with water.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2590800" y="2895600"/>
            <a:ext cx="1524000" cy="381000"/>
          </a:xfrm>
          <a:prstGeom prst="curvedDownArrow">
            <a:avLst>
              <a:gd name="adj1" fmla="val 80000"/>
              <a:gd name="adj2" fmla="val 16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 rot="10679848">
            <a:off x="2819400" y="4114800"/>
            <a:ext cx="990600" cy="457200"/>
          </a:xfrm>
          <a:prstGeom prst="curvedUpArrow">
            <a:avLst>
              <a:gd name="adj1" fmla="val 43333"/>
              <a:gd name="adj2" fmla="val 86667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[In </a:t>
            </a:r>
            <a:r>
              <a:rPr lang="en-US" sz="2800" b="1" dirty="0">
                <a:solidFill>
                  <a:schemeClr val="bg1"/>
                </a:solidFill>
              </a:rPr>
              <a:t>the first reaction water acts as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 to accept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from </a:t>
            </a:r>
            <a:r>
              <a:rPr lang="en-US" sz="2800" b="1" dirty="0" err="1">
                <a:solidFill>
                  <a:schemeClr val="bg1"/>
                </a:solidFill>
              </a:rPr>
              <a:t>HCl</a:t>
            </a:r>
            <a:r>
              <a:rPr lang="en-US" sz="2800" b="1" dirty="0">
                <a:solidFill>
                  <a:schemeClr val="bg1"/>
                </a:solidFill>
              </a:rPr>
              <a:t>, and in the second reaction water acts as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 to give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to 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 smtClean="0">
                <a:solidFill>
                  <a:schemeClr val="bg1"/>
                </a:solidFill>
              </a:rPr>
              <a:t>.]  </a:t>
            </a:r>
            <a:r>
              <a:rPr lang="en-US" sz="2800" b="1" dirty="0">
                <a:solidFill>
                  <a:schemeClr val="bg1"/>
                </a:solidFill>
              </a:rPr>
              <a:t>Substances that can act as both an acid and base are called </a:t>
            </a:r>
            <a:r>
              <a:rPr lang="en-US" sz="2800" b="1" u="sng" dirty="0" err="1">
                <a:solidFill>
                  <a:schemeClr val="bg1"/>
                </a:solidFill>
              </a:rPr>
              <a:t>amphoteric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Chapter 19 Notes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There are also acids and bases that can act as an acid or base more than one time.  For example: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-2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-2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-3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H="1">
            <a:off x="3048000" y="3962400"/>
            <a:ext cx="16764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H="1">
            <a:off x="3276600" y="5181600"/>
            <a:ext cx="15240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2209800" y="29718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2057400" y="42672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209800" y="55626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Acids that can give off more than one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(protons) are called </a:t>
            </a:r>
            <a:r>
              <a:rPr lang="en-US" sz="2800" b="1" u="sng">
                <a:solidFill>
                  <a:schemeClr val="bg1"/>
                </a:solidFill>
              </a:rPr>
              <a:t>polyprotic</a:t>
            </a:r>
            <a:r>
              <a:rPr lang="en-US" sz="2800" b="1">
                <a:solidFill>
                  <a:schemeClr val="bg1"/>
                </a:solidFill>
              </a:rPr>
              <a:t>. 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is a </a:t>
            </a:r>
            <a:r>
              <a:rPr lang="en-US" sz="2800" b="1" u="sng">
                <a:solidFill>
                  <a:schemeClr val="bg1"/>
                </a:solidFill>
              </a:rPr>
              <a:t>triprotic</a:t>
            </a:r>
            <a:r>
              <a:rPr lang="en-US" sz="2800" b="1">
                <a:solidFill>
                  <a:schemeClr val="bg1"/>
                </a:solidFill>
              </a:rPr>
              <a:t> acid, and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SO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would be a </a:t>
            </a:r>
            <a:r>
              <a:rPr lang="en-US" sz="2800" b="1" u="sng">
                <a:solidFill>
                  <a:schemeClr val="bg1"/>
                </a:solidFill>
              </a:rPr>
              <a:t>diprotic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19.2  Strengths of Acid and 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The strength of an acid or base has nothing to do with the </a:t>
            </a:r>
            <a:r>
              <a:rPr lang="en-US" sz="2800" b="1" u="sng">
                <a:solidFill>
                  <a:schemeClr val="bg1"/>
                </a:solidFill>
              </a:rPr>
              <a:t>concentration</a:t>
            </a:r>
            <a:r>
              <a:rPr lang="en-US" sz="2800" b="1">
                <a:solidFill>
                  <a:schemeClr val="bg1"/>
                </a:solidFill>
              </a:rPr>
              <a:t>.  A </a:t>
            </a:r>
            <a:r>
              <a:rPr lang="en-US" sz="2800" b="1" u="sng">
                <a:solidFill>
                  <a:schemeClr val="bg1"/>
                </a:solidFill>
              </a:rPr>
              <a:t>strong</a:t>
            </a:r>
            <a:r>
              <a:rPr lang="en-US" sz="2800" b="1">
                <a:solidFill>
                  <a:schemeClr val="bg1"/>
                </a:solidFill>
              </a:rPr>
              <a:t> acid is a compound where 100% of all the little molecules will ionize.  A </a:t>
            </a:r>
            <a:r>
              <a:rPr lang="en-US" sz="2800" b="1" u="sng">
                <a:solidFill>
                  <a:schemeClr val="bg1"/>
                </a:solidFill>
              </a:rPr>
              <a:t>weak</a:t>
            </a:r>
            <a:r>
              <a:rPr lang="en-US" sz="2800" b="1">
                <a:solidFill>
                  <a:schemeClr val="bg1"/>
                </a:solidFill>
              </a:rPr>
              <a:t> acid is a compound where much less than 100% of all the little molecules will ionize.  Thus a strong acid falls apart </a:t>
            </a:r>
            <a:r>
              <a:rPr lang="en-US" sz="2800" b="1" u="sng">
                <a:solidFill>
                  <a:schemeClr val="bg1"/>
                </a:solidFill>
              </a:rPr>
              <a:t>completely</a:t>
            </a:r>
            <a:r>
              <a:rPr lang="en-US" sz="2800" b="1">
                <a:solidFill>
                  <a:schemeClr val="bg1"/>
                </a:solidFill>
              </a:rPr>
              <a:t> and a weak acid still has some of the molecules stuck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9538"/>
            <a:ext cx="9144000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 </a:t>
            </a:r>
            <a:r>
              <a:rPr lang="en-US" sz="2800" b="1" u="sng">
                <a:solidFill>
                  <a:schemeClr val="bg1"/>
                </a:solidFill>
              </a:rPr>
              <a:t>concentrated</a:t>
            </a:r>
            <a:r>
              <a:rPr lang="en-US" sz="2800" b="1">
                <a:solidFill>
                  <a:schemeClr val="bg1"/>
                </a:solidFill>
              </a:rPr>
              <a:t> acid has a lot of acid dissolved in water, and a </a:t>
            </a:r>
            <a:r>
              <a:rPr lang="en-US" sz="2800" b="1" u="sng">
                <a:solidFill>
                  <a:schemeClr val="bg1"/>
                </a:solidFill>
              </a:rPr>
              <a:t>dilute</a:t>
            </a:r>
            <a:r>
              <a:rPr lang="en-US" sz="2800" b="1">
                <a:solidFill>
                  <a:schemeClr val="bg1"/>
                </a:solidFill>
              </a:rPr>
              <a:t> acid has only a little.  The concentration is usually measured in </a:t>
            </a:r>
            <a:r>
              <a:rPr lang="en-US" sz="2800" b="1" u="sng">
                <a:solidFill>
                  <a:schemeClr val="bg1"/>
                </a:solidFill>
              </a:rPr>
              <a:t>molarity</a:t>
            </a:r>
            <a:r>
              <a:rPr lang="en-US" sz="2800" b="1">
                <a:solidFill>
                  <a:schemeClr val="bg1"/>
                </a:solidFill>
              </a:rPr>
              <a:t> (moles divided by liters).  It is possible to have a concentrated strong acid (12M HCl) and a concentrated weak acid (12M HCN).  It is also possible to have a dilute strong acid (0.1M HCl) and a dilute weak acid (0.1M HCN).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i="1">
                <a:solidFill>
                  <a:schemeClr val="bg1"/>
                </a:solidFill>
              </a:rPr>
              <a:t>There is NO connection between concentrated/dilute and strong/weak!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19.3 What is pH?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Because you cannot use the concentration to know the strength of the acid, and because you cannot use the strength to know the concentration of the acid, chemists have determined a way to get one all-inclusive number to use.  This number is called </a:t>
            </a:r>
            <a:r>
              <a:rPr lang="en-US" sz="2800" b="1" u="sng">
                <a:solidFill>
                  <a:schemeClr val="bg1"/>
                </a:solidFill>
              </a:rPr>
              <a:t>pH</a:t>
            </a:r>
            <a:r>
              <a:rPr lang="en-US" sz="2800" b="1">
                <a:solidFill>
                  <a:schemeClr val="bg1"/>
                </a:solidFill>
              </a:rPr>
              <a:t>.  (The “p” means a logarithm is used and the “H” refers to the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that acids give off.)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The pH scale goes from </a:t>
            </a:r>
            <a:r>
              <a:rPr lang="en-US" sz="2800" b="1" u="sng">
                <a:solidFill>
                  <a:schemeClr val="bg1"/>
                </a:solidFill>
              </a:rPr>
              <a:t>0 to 14</a:t>
            </a:r>
            <a:r>
              <a:rPr lang="en-US" sz="2800" b="1">
                <a:solidFill>
                  <a:schemeClr val="bg1"/>
                </a:solidFill>
              </a:rPr>
              <a:t>.  7 is considered </a:t>
            </a:r>
            <a:r>
              <a:rPr lang="en-US" sz="2800" b="1" u="sng">
                <a:solidFill>
                  <a:schemeClr val="bg1"/>
                </a:solidFill>
              </a:rPr>
              <a:t>neutral</a:t>
            </a:r>
            <a:r>
              <a:rPr lang="en-US" sz="2800" b="1">
                <a:solidFill>
                  <a:schemeClr val="bg1"/>
                </a:solidFill>
              </a:rPr>
              <a:t>.  Anything from 0-7 on the pH scale is an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and anything from 7-14 is a </a:t>
            </a:r>
            <a:r>
              <a:rPr lang="en-US" sz="2800" b="1" u="sng">
                <a:solidFill>
                  <a:schemeClr val="bg1"/>
                </a:solidFill>
              </a:rPr>
              <a:t>base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In addition, anything from 0-4 is a </a:t>
            </a:r>
            <a:r>
              <a:rPr lang="en-US" sz="2800" b="1" u="sng">
                <a:solidFill>
                  <a:schemeClr val="bg1"/>
                </a:solidFill>
              </a:rPr>
              <a:t>strong</a:t>
            </a:r>
            <a:r>
              <a:rPr lang="en-US" sz="2800" b="1">
                <a:solidFill>
                  <a:schemeClr val="bg1"/>
                </a:solidFill>
              </a:rPr>
              <a:t> acid and anything from 4-7 is a </a:t>
            </a:r>
            <a:r>
              <a:rPr lang="en-US" sz="2800" b="1" u="sng">
                <a:solidFill>
                  <a:schemeClr val="bg1"/>
                </a:solidFill>
              </a:rPr>
              <a:t>weak</a:t>
            </a:r>
            <a:r>
              <a:rPr lang="en-US" sz="2800" b="1">
                <a:solidFill>
                  <a:schemeClr val="bg1"/>
                </a:solidFill>
              </a:rPr>
              <a:t> acid.  Anything from 7-10 is a </a:t>
            </a:r>
            <a:r>
              <a:rPr lang="en-US" sz="2800" b="1" u="sng">
                <a:solidFill>
                  <a:schemeClr val="bg1"/>
                </a:solidFill>
              </a:rPr>
              <a:t>weak</a:t>
            </a:r>
            <a:r>
              <a:rPr lang="en-US" sz="2800" b="1">
                <a:solidFill>
                  <a:schemeClr val="bg1"/>
                </a:solidFill>
              </a:rPr>
              <a:t> base and anything from 10-14 is a </a:t>
            </a:r>
            <a:r>
              <a:rPr lang="en-US" sz="2800" b="1" u="sng">
                <a:solidFill>
                  <a:schemeClr val="bg1"/>
                </a:solidFill>
              </a:rPr>
              <a:t>strong</a:t>
            </a:r>
            <a:r>
              <a:rPr lang="en-US" sz="2800" b="1">
                <a:solidFill>
                  <a:schemeClr val="bg1"/>
                </a:solidFill>
              </a:rPr>
              <a:t> base.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19.1 Acids and Bases: An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60" name="Group 12"/>
          <p:cNvGrpSpPr>
            <a:grpSpLocks/>
          </p:cNvGrpSpPr>
          <p:nvPr/>
        </p:nvGrpSpPr>
        <p:grpSpPr bwMode="auto">
          <a:xfrm>
            <a:off x="228600" y="1371600"/>
            <a:ext cx="8534400" cy="990600"/>
            <a:chOff x="144" y="528"/>
            <a:chExt cx="5376" cy="624"/>
          </a:xfrm>
        </p:grpSpPr>
        <p:sp>
          <p:nvSpPr>
            <p:cNvPr id="104451" name="Rectangle 3"/>
            <p:cNvSpPr>
              <a:spLocks noChangeArrowheads="1"/>
            </p:cNvSpPr>
            <p:nvPr/>
          </p:nvSpPr>
          <p:spPr bwMode="auto">
            <a:xfrm>
              <a:off x="144" y="528"/>
              <a:ext cx="5376" cy="57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285" y="805"/>
              <a:ext cx="5164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>
                  <a:latin typeface="Times New Roman" pitchFamily="18" charset="0"/>
                </a:rPr>
                <a:t>0       1       2       3       4       5       6       7       8       9       10       11       12       13       14</a:t>
              </a:r>
              <a:endParaRPr lang="en-US"/>
            </a:p>
          </p:txBody>
        </p:sp>
      </p:grp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42719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8114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5843588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228600" y="2598738"/>
            <a:ext cx="2582863" cy="881062"/>
          </a:xfrm>
          <a:prstGeom prst="leftRightArrow">
            <a:avLst>
              <a:gd name="adj1" fmla="val 50000"/>
              <a:gd name="adj2" fmla="val 5863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5843588" y="2598738"/>
            <a:ext cx="2806700" cy="881062"/>
          </a:xfrm>
          <a:prstGeom prst="leftRightArrow">
            <a:avLst>
              <a:gd name="adj1" fmla="val 50000"/>
              <a:gd name="adj2" fmla="val 6371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2811463" y="2598738"/>
            <a:ext cx="1460500" cy="881062"/>
          </a:xfrm>
          <a:prstGeom prst="leftRightArrow">
            <a:avLst>
              <a:gd name="adj1" fmla="val 50000"/>
              <a:gd name="adj2" fmla="val 3315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9" name="AutoShape 11"/>
          <p:cNvSpPr>
            <a:spLocks noChangeArrowheads="1"/>
          </p:cNvSpPr>
          <p:nvPr/>
        </p:nvSpPr>
        <p:spPr bwMode="auto">
          <a:xfrm>
            <a:off x="4271963" y="2598738"/>
            <a:ext cx="1571625" cy="881062"/>
          </a:xfrm>
          <a:prstGeom prst="leftRightArrow">
            <a:avLst>
              <a:gd name="adj1" fmla="val 50000"/>
              <a:gd name="adj2" fmla="val 3567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593725" y="3810000"/>
            <a:ext cx="176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Acid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108325" y="3697288"/>
            <a:ext cx="96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Acid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4627563" y="3657600"/>
            <a:ext cx="963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Base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6400800" y="3810000"/>
            <a:ext cx="186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 descr="ph_sc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0"/>
            <a:ext cx="380047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To determine the pH of a substance requires an </a:t>
            </a:r>
            <a:r>
              <a:rPr lang="en-US" sz="2800" b="1" u="sng" dirty="0">
                <a:solidFill>
                  <a:schemeClr val="bg1"/>
                </a:solidFill>
              </a:rPr>
              <a:t>indicator</a:t>
            </a:r>
            <a:r>
              <a:rPr lang="en-US" sz="2800" b="1" dirty="0">
                <a:solidFill>
                  <a:schemeClr val="bg1"/>
                </a:solidFill>
              </a:rPr>
              <a:t>.  Indicators are substances that turn </a:t>
            </a:r>
            <a:r>
              <a:rPr lang="en-US" sz="2800" b="1" u="sng" dirty="0">
                <a:solidFill>
                  <a:schemeClr val="bg1"/>
                </a:solidFill>
              </a:rPr>
              <a:t>colors</a:t>
            </a:r>
            <a:r>
              <a:rPr lang="en-US" sz="2800" b="1" dirty="0">
                <a:solidFill>
                  <a:schemeClr val="bg1"/>
                </a:solidFill>
              </a:rPr>
              <a:t> at certain pH’s.  Most indicators can only turn </a:t>
            </a:r>
            <a:r>
              <a:rPr lang="en-US" sz="2800" b="1" u="sng" dirty="0">
                <a:solidFill>
                  <a:schemeClr val="bg1"/>
                </a:solidFill>
              </a:rPr>
              <a:t>one</a:t>
            </a:r>
            <a:r>
              <a:rPr lang="en-US" sz="2800" b="1" dirty="0">
                <a:solidFill>
                  <a:schemeClr val="bg1"/>
                </a:solidFill>
              </a:rPr>
              <a:t> color.  For example, phenolphthalein is </a:t>
            </a:r>
            <a:r>
              <a:rPr lang="en-US" sz="2800" b="1" u="sng" dirty="0">
                <a:solidFill>
                  <a:schemeClr val="bg1"/>
                </a:solidFill>
              </a:rPr>
              <a:t>colorless</a:t>
            </a:r>
            <a:r>
              <a:rPr lang="en-US" sz="2800" b="1" dirty="0">
                <a:solidFill>
                  <a:schemeClr val="bg1"/>
                </a:solidFill>
              </a:rPr>
              <a:t> in acids and pink-purple with bases.  </a:t>
            </a:r>
            <a:r>
              <a:rPr lang="en-US" sz="2800" b="1" dirty="0" smtClean="0">
                <a:solidFill>
                  <a:schemeClr val="bg1"/>
                </a:solidFill>
              </a:rPr>
              <a:t>[In </a:t>
            </a:r>
            <a:r>
              <a:rPr lang="en-US" sz="2800" b="1" dirty="0">
                <a:solidFill>
                  <a:schemeClr val="bg1"/>
                </a:solidFill>
              </a:rPr>
              <a:t>order to quickly determine a pH, pH paper has many different indicators soaked into it.  This allows pH paper to turn 5 or more colors so 5 or more pHs can be determined</a:t>
            </a:r>
            <a:r>
              <a:rPr lang="en-US" sz="2800" b="1" dirty="0" smtClean="0">
                <a:solidFill>
                  <a:schemeClr val="bg1"/>
                </a:solidFill>
              </a:rPr>
              <a:t>.]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059" name="Picture 307" descr="Insta-Chek%200-13-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71450"/>
            <a:ext cx="8763000" cy="657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The best way to determine the pH is with a pH </a:t>
            </a:r>
            <a:r>
              <a:rPr lang="en-US" sz="2800" b="1" u="sng" dirty="0">
                <a:solidFill>
                  <a:schemeClr val="bg1"/>
                </a:solidFill>
              </a:rPr>
              <a:t>meter</a:t>
            </a:r>
            <a:r>
              <a:rPr lang="en-US" sz="2800" b="1" dirty="0">
                <a:solidFill>
                  <a:schemeClr val="bg1"/>
                </a:solidFill>
              </a:rPr>
              <a:t> or </a:t>
            </a:r>
            <a:r>
              <a:rPr lang="en-US" sz="2800" b="1" u="sng" dirty="0">
                <a:solidFill>
                  <a:schemeClr val="bg1"/>
                </a:solidFill>
              </a:rPr>
              <a:t>calculation</a:t>
            </a:r>
            <a:r>
              <a:rPr lang="en-US" sz="2800" b="1" dirty="0">
                <a:solidFill>
                  <a:schemeClr val="bg1"/>
                </a:solidFill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</a:rPr>
              <a:t>[ </a:t>
            </a:r>
            <a:r>
              <a:rPr lang="en-US" sz="2800" b="1" dirty="0">
                <a:solidFill>
                  <a:schemeClr val="bg1"/>
                </a:solidFill>
              </a:rPr>
              <a:t>pH = -log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], which means the negative logarithm of the concentration of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ions.  If the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 is known, then a calculator can provide the pH number, but if the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 is not known, determining it without the use of technology is a long a grueling process</a:t>
            </a:r>
            <a:r>
              <a:rPr lang="en-US" sz="2800" b="1" dirty="0" smtClean="0">
                <a:solidFill>
                  <a:schemeClr val="bg1"/>
                </a:solidFill>
              </a:rPr>
              <a:t>.]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pH </a:t>
            </a:r>
            <a:r>
              <a:rPr lang="en-US" sz="2800" b="1" u="sng">
                <a:solidFill>
                  <a:schemeClr val="bg1"/>
                </a:solidFill>
              </a:rPr>
              <a:t>meters</a:t>
            </a:r>
            <a:r>
              <a:rPr lang="en-US" sz="2800" b="1">
                <a:solidFill>
                  <a:schemeClr val="bg1"/>
                </a:solidFill>
              </a:rPr>
              <a:t> have been created to do these calculations quickly and show the exact pH results almost immediately.  Extreme care must be taken with pH meters as they are </a:t>
            </a:r>
            <a:r>
              <a:rPr lang="en-US" sz="2800" b="1" u="sng">
                <a:solidFill>
                  <a:schemeClr val="bg1"/>
                </a:solidFill>
              </a:rPr>
              <a:t>fragile</a:t>
            </a:r>
            <a:r>
              <a:rPr lang="en-US" sz="2800" b="1">
                <a:solidFill>
                  <a:schemeClr val="bg1"/>
                </a:solidFill>
              </a:rPr>
              <a:t> and will not give correct results if not properly </a:t>
            </a:r>
            <a:r>
              <a:rPr lang="en-US" sz="2800" b="1" u="sng">
                <a:solidFill>
                  <a:schemeClr val="bg1"/>
                </a:solidFill>
              </a:rPr>
              <a:t>cared</a:t>
            </a:r>
            <a:r>
              <a:rPr lang="en-US" sz="2800" b="1">
                <a:solidFill>
                  <a:schemeClr val="bg1"/>
                </a:solidFill>
              </a:rPr>
              <a:t> for.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products%5CPRINTING%20SUPPL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1750"/>
            <a:ext cx="7162800" cy="679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19.4  Neutralization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When an acid and base are added together in appropriate amounts, the resulting pH is near 7 - </a:t>
            </a:r>
            <a:r>
              <a:rPr lang="en-US" sz="2800" b="1" u="sng">
                <a:solidFill>
                  <a:schemeClr val="bg1"/>
                </a:solidFill>
              </a:rPr>
              <a:t>neutral</a:t>
            </a:r>
            <a:r>
              <a:rPr lang="en-US" sz="2800" b="1">
                <a:solidFill>
                  <a:schemeClr val="bg1"/>
                </a:solidFill>
              </a:rPr>
              <a:t>.  This is why acids and bases are said to “</a:t>
            </a:r>
            <a:r>
              <a:rPr lang="en-US" sz="2800" b="1" u="sng">
                <a:solidFill>
                  <a:schemeClr val="bg1"/>
                </a:solidFill>
              </a:rPr>
              <a:t>neutralize</a:t>
            </a:r>
            <a:r>
              <a:rPr lang="en-US" sz="2800" b="1">
                <a:solidFill>
                  <a:schemeClr val="bg1"/>
                </a:solidFill>
              </a:rPr>
              <a:t>” each other.  In a neutralization reaction the acid and base (according to the </a:t>
            </a:r>
            <a:r>
              <a:rPr lang="en-US" sz="2800" b="1" u="sng">
                <a:solidFill>
                  <a:schemeClr val="bg1"/>
                </a:solidFill>
              </a:rPr>
              <a:t>Arrhenius</a:t>
            </a:r>
            <a:r>
              <a:rPr lang="en-US" sz="2800" b="1">
                <a:solidFill>
                  <a:schemeClr val="bg1"/>
                </a:solidFill>
              </a:rPr>
              <a:t> definition) react to form </a:t>
            </a:r>
            <a:r>
              <a:rPr lang="en-US" sz="2800" b="1" u="sng">
                <a:solidFill>
                  <a:schemeClr val="bg1"/>
                </a:solidFill>
              </a:rPr>
              <a:t>water</a:t>
            </a:r>
            <a:r>
              <a:rPr lang="en-US" sz="2800" b="1">
                <a:solidFill>
                  <a:schemeClr val="bg1"/>
                </a:solidFill>
              </a:rPr>
              <a:t> and a </a:t>
            </a:r>
            <a:r>
              <a:rPr lang="en-US" sz="2800" b="1" u="sng">
                <a:solidFill>
                  <a:schemeClr val="bg1"/>
                </a:solidFill>
              </a:rPr>
              <a:t>salt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>
                <a:solidFill>
                  <a:schemeClr val="bg1"/>
                </a:solidFill>
              </a:rPr>
              <a:t>HCl + NaOH → HOH + NaCl</a:t>
            </a:r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4648200" y="2209800"/>
            <a:ext cx="1133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Water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6019800" y="2209800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Salt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Acids are found in </a:t>
            </a:r>
            <a:r>
              <a:rPr lang="en-US" sz="2800" b="1" u="sng">
                <a:solidFill>
                  <a:schemeClr val="bg1"/>
                </a:solidFill>
              </a:rPr>
              <a:t>food</a:t>
            </a:r>
            <a:r>
              <a:rPr lang="en-US" sz="2800" b="1">
                <a:solidFill>
                  <a:schemeClr val="bg1"/>
                </a:solidFill>
              </a:rPr>
              <a:t>, your </a:t>
            </a:r>
            <a:r>
              <a:rPr lang="en-US" sz="2800" b="1" u="sng">
                <a:solidFill>
                  <a:schemeClr val="bg1"/>
                </a:solidFill>
              </a:rPr>
              <a:t>stomach</a:t>
            </a:r>
            <a:r>
              <a:rPr lang="en-US" sz="2800" b="1">
                <a:solidFill>
                  <a:schemeClr val="bg1"/>
                </a:solidFill>
              </a:rPr>
              <a:t>, and the environment.  Bases are found in </a:t>
            </a:r>
            <a:r>
              <a:rPr lang="en-US" sz="2800" b="1" u="sng">
                <a:solidFill>
                  <a:schemeClr val="bg1"/>
                </a:solidFill>
              </a:rPr>
              <a:t>soap</a:t>
            </a:r>
            <a:r>
              <a:rPr lang="en-US" sz="2800" b="1">
                <a:solidFill>
                  <a:schemeClr val="bg1"/>
                </a:solidFill>
              </a:rPr>
              <a:t>, household cleaners, and </a:t>
            </a:r>
            <a:r>
              <a:rPr lang="en-US" sz="2800" b="1" u="sng">
                <a:solidFill>
                  <a:schemeClr val="bg1"/>
                </a:solidFill>
              </a:rPr>
              <a:t>antacid</a:t>
            </a:r>
            <a:r>
              <a:rPr lang="en-US" sz="2800" b="1">
                <a:solidFill>
                  <a:schemeClr val="bg1"/>
                </a:solidFill>
              </a:rPr>
              <a:t> tablets.  Acids often taste </a:t>
            </a:r>
            <a:r>
              <a:rPr lang="en-US" sz="2800" b="1" u="sng">
                <a:solidFill>
                  <a:schemeClr val="bg1"/>
                </a:solidFill>
              </a:rPr>
              <a:t>sour</a:t>
            </a:r>
            <a:r>
              <a:rPr lang="en-US" sz="2800" b="1">
                <a:solidFill>
                  <a:schemeClr val="bg1"/>
                </a:solidFill>
              </a:rPr>
              <a:t>, are corrosive, and will turn blue litmus paper (an indicator) </a:t>
            </a:r>
            <a:r>
              <a:rPr lang="en-US" sz="2800" b="1" u="sng">
                <a:solidFill>
                  <a:schemeClr val="bg1"/>
                </a:solidFill>
              </a:rPr>
              <a:t>red</a:t>
            </a:r>
            <a:r>
              <a:rPr lang="en-US" sz="2800" b="1">
                <a:solidFill>
                  <a:schemeClr val="bg1"/>
                </a:solidFill>
              </a:rPr>
              <a:t>.  Bases often taste </a:t>
            </a:r>
            <a:r>
              <a:rPr lang="en-US" sz="2800" b="1" u="sng">
                <a:solidFill>
                  <a:schemeClr val="bg1"/>
                </a:solidFill>
              </a:rPr>
              <a:t>bitter</a:t>
            </a:r>
            <a:r>
              <a:rPr lang="en-US" sz="2800" b="1">
                <a:solidFill>
                  <a:schemeClr val="bg1"/>
                </a:solidFill>
              </a:rPr>
              <a:t>, feel slippery, are corrosive, and will turn red litmus paper </a:t>
            </a:r>
            <a:r>
              <a:rPr lang="en-US" sz="2800" b="1" u="sng">
                <a:solidFill>
                  <a:schemeClr val="bg1"/>
                </a:solidFill>
              </a:rPr>
              <a:t>blue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Neutralizing an acid and base to determine an unknown amount of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or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is called </a:t>
            </a:r>
            <a:r>
              <a:rPr lang="en-US" sz="2800" b="1" u="sng">
                <a:solidFill>
                  <a:schemeClr val="bg1"/>
                </a:solidFill>
              </a:rPr>
              <a:t>titration</a:t>
            </a:r>
            <a:r>
              <a:rPr lang="en-US" sz="2800" b="1">
                <a:solidFill>
                  <a:schemeClr val="bg1"/>
                </a:solidFill>
              </a:rPr>
              <a:t>.  In a titration a small amount of indicator is added that will change </a:t>
            </a:r>
            <a:r>
              <a:rPr lang="en-US" sz="2800" b="1" u="sng">
                <a:solidFill>
                  <a:schemeClr val="bg1"/>
                </a:solidFill>
              </a:rPr>
              <a:t>color</a:t>
            </a:r>
            <a:r>
              <a:rPr lang="en-US" sz="2800" b="1">
                <a:solidFill>
                  <a:schemeClr val="bg1"/>
                </a:solidFill>
              </a:rPr>
              <a:t> when the neutralization is complete.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bur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2950" y="152400"/>
            <a:ext cx="2360613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The salt </a:t>
            </a:r>
            <a:r>
              <a:rPr lang="en-US" sz="2800" b="1" dirty="0" smtClean="0">
                <a:solidFill>
                  <a:schemeClr val="bg1"/>
                </a:solidFill>
              </a:rPr>
              <a:t>produced by neutralization does </a:t>
            </a:r>
            <a:r>
              <a:rPr lang="en-US" sz="2800" b="1" dirty="0">
                <a:solidFill>
                  <a:schemeClr val="bg1"/>
                </a:solidFill>
              </a:rPr>
              <a:t>not have to be table salt (</a:t>
            </a:r>
            <a:r>
              <a:rPr lang="en-US" sz="2800" b="1" dirty="0" err="1">
                <a:solidFill>
                  <a:schemeClr val="bg1"/>
                </a:solidFill>
              </a:rPr>
              <a:t>NaCl</a:t>
            </a:r>
            <a:r>
              <a:rPr lang="en-US" sz="2800" b="1" dirty="0">
                <a:solidFill>
                  <a:schemeClr val="bg1"/>
                </a:solidFill>
              </a:rPr>
              <a:t>).  A salt is almost any </a:t>
            </a:r>
            <a:r>
              <a:rPr lang="en-US" sz="2800" b="1" u="sng" dirty="0">
                <a:solidFill>
                  <a:schemeClr val="bg1"/>
                </a:solidFill>
              </a:rPr>
              <a:t>metal</a:t>
            </a:r>
            <a:r>
              <a:rPr lang="en-US" sz="2800" b="1" dirty="0">
                <a:solidFill>
                  <a:schemeClr val="bg1"/>
                </a:solidFill>
              </a:rPr>
              <a:t> with an anion.  </a:t>
            </a:r>
            <a:r>
              <a:rPr lang="en-US" sz="2800" b="1" dirty="0" smtClean="0">
                <a:solidFill>
                  <a:schemeClr val="bg1"/>
                </a:solidFill>
              </a:rPr>
              <a:t>BaSO</a:t>
            </a:r>
            <a:r>
              <a:rPr lang="en-US" sz="2800" b="1" baseline="-25000" dirty="0" smtClean="0">
                <a:solidFill>
                  <a:schemeClr val="bg1"/>
                </a:solidFill>
              </a:rPr>
              <a:t>4</a:t>
            </a:r>
            <a:r>
              <a:rPr lang="en-US" sz="2800" b="1" dirty="0" smtClean="0">
                <a:solidFill>
                  <a:schemeClr val="bg1"/>
                </a:solidFill>
              </a:rPr>
              <a:t> is the salt in the example below.</a:t>
            </a: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SO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dirty="0">
                <a:solidFill>
                  <a:schemeClr val="bg1"/>
                </a:solidFill>
              </a:rPr>
              <a:t> + </a:t>
            </a:r>
            <a:r>
              <a:rPr lang="en-US" sz="2800" b="1" dirty="0" err="1">
                <a:solidFill>
                  <a:schemeClr val="bg1"/>
                </a:solidFill>
              </a:rPr>
              <a:t>Ba</a:t>
            </a:r>
            <a:r>
              <a:rPr lang="en-US" sz="2800" b="1" dirty="0">
                <a:solidFill>
                  <a:schemeClr val="bg1"/>
                </a:solidFill>
              </a:rPr>
              <a:t>(OH)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 → 2HOH + BaSO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Neutralization has many purposes.  If a lake becomes too acidic because of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rain, then a </a:t>
            </a:r>
            <a:r>
              <a:rPr lang="en-US" sz="2800" b="1" u="sng">
                <a:solidFill>
                  <a:schemeClr val="bg1"/>
                </a:solidFill>
              </a:rPr>
              <a:t>base</a:t>
            </a:r>
            <a:r>
              <a:rPr lang="en-US" sz="2800" b="1">
                <a:solidFill>
                  <a:schemeClr val="bg1"/>
                </a:solidFill>
              </a:rPr>
              <a:t> can be added to return the pH to the level fish need to live.  If a base spills in lab an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can be added to make the spill less dangerous to clean 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Certain compounds in your blood neutralize the </a:t>
            </a:r>
            <a:r>
              <a:rPr lang="en-US" sz="2800" b="1" u="sng">
                <a:solidFill>
                  <a:schemeClr val="bg1"/>
                </a:solidFill>
              </a:rPr>
              <a:t>carbonic</a:t>
            </a:r>
            <a:r>
              <a:rPr lang="en-US" sz="2800" b="1">
                <a:solidFill>
                  <a:schemeClr val="bg1"/>
                </a:solidFill>
              </a:rPr>
              <a:t> acid in your body to maintain homeostasis.  Most importantly for chemists, if an unknown base is neutralized with a known acid, the amount of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in the base can be </a:t>
            </a:r>
            <a:r>
              <a:rPr lang="en-US" sz="2800" b="1" u="sng">
                <a:solidFill>
                  <a:schemeClr val="bg1"/>
                </a:solidFill>
              </a:rPr>
              <a:t>calculated</a:t>
            </a:r>
            <a:r>
              <a:rPr lang="en-US" sz="2800" b="1">
                <a:solidFill>
                  <a:schemeClr val="bg1"/>
                </a:solidFill>
              </a:rPr>
              <a:t>.  Likewise if an unknown acid is neutralized with a known base, the amount of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in the acid can be calculated.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gcsechem_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47688"/>
            <a:ext cx="8458200" cy="571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Common acids: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Citrus fruits have </a:t>
            </a:r>
            <a:r>
              <a:rPr lang="en-US" sz="2800" b="1" u="sng">
                <a:solidFill>
                  <a:schemeClr val="bg1"/>
                </a:solidFill>
              </a:rPr>
              <a:t>citric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Yogurt has </a:t>
            </a:r>
            <a:r>
              <a:rPr lang="en-US" sz="2800" b="1" u="sng">
                <a:solidFill>
                  <a:schemeClr val="bg1"/>
                </a:solidFill>
              </a:rPr>
              <a:t>lactic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Vinegar is </a:t>
            </a:r>
            <a:r>
              <a:rPr lang="en-US" sz="2800" b="1" u="sng">
                <a:solidFill>
                  <a:schemeClr val="bg1"/>
                </a:solidFill>
              </a:rPr>
              <a:t>acetic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Your stomach uses </a:t>
            </a:r>
            <a:r>
              <a:rPr lang="en-US" sz="2800" b="1" u="sng">
                <a:solidFill>
                  <a:schemeClr val="bg1"/>
                </a:solidFill>
              </a:rPr>
              <a:t>hydrochloric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Car batteries use </a:t>
            </a:r>
            <a:r>
              <a:rPr lang="en-US" sz="2800" b="1" u="sng">
                <a:solidFill>
                  <a:schemeClr val="bg1"/>
                </a:solidFill>
              </a:rPr>
              <a:t>sulfuric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Some soft drinks use </a:t>
            </a:r>
            <a:r>
              <a:rPr lang="en-US" sz="2800" b="1" u="sng">
                <a:solidFill>
                  <a:schemeClr val="bg1"/>
                </a:solidFill>
              </a:rPr>
              <a:t>phosphoric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Nitric</a:t>
            </a:r>
            <a:r>
              <a:rPr lang="en-US" sz="2800" b="1">
                <a:solidFill>
                  <a:schemeClr val="bg1"/>
                </a:solidFill>
              </a:rPr>
              <a:t> acid is used as a fertilizer.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Common bases: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Glass cleaner may contain </a:t>
            </a:r>
            <a:r>
              <a:rPr lang="en-US" sz="2800" b="1" u="sng">
                <a:solidFill>
                  <a:schemeClr val="bg1"/>
                </a:solidFill>
              </a:rPr>
              <a:t>ammonia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Draino uses </a:t>
            </a:r>
            <a:r>
              <a:rPr lang="en-US" sz="2800" b="1" u="sng">
                <a:solidFill>
                  <a:schemeClr val="bg1"/>
                </a:solidFill>
              </a:rPr>
              <a:t>sodium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Tums uses </a:t>
            </a:r>
            <a:r>
              <a:rPr lang="en-US" sz="2800" b="1" u="sng">
                <a:solidFill>
                  <a:schemeClr val="bg1"/>
                </a:solidFill>
              </a:rPr>
              <a:t>calcium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Milk of magnesia uses </a:t>
            </a:r>
            <a:r>
              <a:rPr lang="en-US" sz="2800" b="1" u="sng">
                <a:solidFill>
                  <a:schemeClr val="bg1"/>
                </a:solidFill>
              </a:rPr>
              <a:t>magnesium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Baking soda is </a:t>
            </a:r>
            <a:r>
              <a:rPr lang="en-US" sz="2800" b="1" u="sng">
                <a:solidFill>
                  <a:schemeClr val="bg1"/>
                </a:solidFill>
              </a:rPr>
              <a:t>sodium bicarbonate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What makes an acid an acid or a base a base can vary depending on definition being used.  The first definition was created by Svante </a:t>
            </a:r>
            <a:r>
              <a:rPr lang="en-US" sz="2800" b="1" u="sng">
                <a:solidFill>
                  <a:schemeClr val="bg1"/>
                </a:solidFill>
              </a:rPr>
              <a:t>Arrhenius</a:t>
            </a:r>
            <a:r>
              <a:rPr lang="en-US" sz="2800" b="1">
                <a:solidFill>
                  <a:schemeClr val="bg1"/>
                </a:solidFill>
              </a:rPr>
              <a:t> in 1883.  Arrhenius said compounds that will ionize to give off </a:t>
            </a:r>
            <a:r>
              <a:rPr lang="en-US" sz="2800" b="1" u="sng">
                <a:solidFill>
                  <a:schemeClr val="bg1"/>
                </a:solidFill>
              </a:rPr>
              <a:t>H</a:t>
            </a:r>
            <a:r>
              <a:rPr lang="en-US" sz="2800" b="1" u="sng" baseline="30000">
                <a:solidFill>
                  <a:schemeClr val="bg1"/>
                </a:solidFill>
              </a:rPr>
              <a:t>+</a:t>
            </a:r>
            <a:r>
              <a:rPr lang="en-US" sz="2800" b="1" u="sng">
                <a:solidFill>
                  <a:schemeClr val="bg1"/>
                </a:solidFill>
              </a:rPr>
              <a:t> ions</a:t>
            </a:r>
            <a:r>
              <a:rPr lang="en-US" sz="2800" b="1">
                <a:solidFill>
                  <a:schemeClr val="bg1"/>
                </a:solidFill>
              </a:rPr>
              <a:t> are acids and compounds that will ionize to give off </a:t>
            </a:r>
            <a:r>
              <a:rPr lang="en-US" sz="2800" b="1" u="sng">
                <a:solidFill>
                  <a:schemeClr val="bg1"/>
                </a:solidFill>
              </a:rPr>
              <a:t>OH</a:t>
            </a:r>
            <a:r>
              <a:rPr lang="en-US" sz="3200" b="1" u="sng" baseline="30000">
                <a:solidFill>
                  <a:schemeClr val="bg1"/>
                </a:solidFill>
              </a:rPr>
              <a:t>-</a:t>
            </a:r>
            <a:r>
              <a:rPr lang="en-US" sz="2800" b="1" u="sng">
                <a:solidFill>
                  <a:schemeClr val="bg1"/>
                </a:solidFill>
              </a:rPr>
              <a:t> ions</a:t>
            </a:r>
            <a:r>
              <a:rPr lang="en-US" sz="2800" b="1">
                <a:solidFill>
                  <a:schemeClr val="bg1"/>
                </a:solidFill>
              </a:rPr>
              <a:t> are bases.  (Of course to ionize they must be dissolved in water - aquated!)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→  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NaOH → Na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495800" y="1524000"/>
            <a:ext cx="609600" cy="60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486400" y="2895600"/>
            <a:ext cx="762000" cy="53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</TotalTime>
  <Words>1457</Words>
  <Application>Microsoft Office PowerPoint</Application>
  <PresentationFormat>On-screen Show (4:3)</PresentationFormat>
  <Paragraphs>83</Paragraphs>
  <Slides>44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Instructions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Internal User</cp:lastModifiedBy>
  <cp:revision>311</cp:revision>
  <dcterms:created xsi:type="dcterms:W3CDTF">2007-02-19T20:28:43Z</dcterms:created>
  <dcterms:modified xsi:type="dcterms:W3CDTF">2010-05-07T12:39:14Z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TC300001561033</vt:lpwstr>
  </property>
</Properties>
</file>